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6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5673"/>
  </p:normalViewPr>
  <p:slideViewPr>
    <p:cSldViewPr snapToGrid="0" snapToObjects="1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livereadingac-my.sharepoint.com/personal/ie918869_reading_ac_uk/Documents/Research%20Papers/2021/Servitization%20and%20Ecosystems/Data%20Extraction%20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livereadingac-my.sharepoint.com/personal/ie918869_reading_ac_uk/Documents/Research%20Papers/2021/Servitization%20and%20Ecosystems/Data%20Extraction%20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Sheet2!$E$6</c:f>
              <c:strCache>
                <c:ptCount val="1"/>
                <c:pt idx="0">
                  <c:v>Supply Chain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Sheet2!$D$7:$D$18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Sheet2!$E$7:$E$18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0</c:v>
                </c:pt>
                <c:pt idx="6">
                  <c:v>2</c:v>
                </c:pt>
                <c:pt idx="7">
                  <c:v>6</c:v>
                </c:pt>
                <c:pt idx="8">
                  <c:v>3</c:v>
                </c:pt>
                <c:pt idx="9">
                  <c:v>3</c:v>
                </c:pt>
                <c:pt idx="10">
                  <c:v>5</c:v>
                </c:pt>
                <c:pt idx="11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F7-1B45-92D8-765EDFC74F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3545439"/>
        <c:axId val="277189087"/>
      </c:lineChart>
      <c:catAx>
        <c:axId val="2735454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7189087"/>
        <c:crosses val="autoZero"/>
        <c:auto val="1"/>
        <c:lblAlgn val="ctr"/>
        <c:lblOffset val="100"/>
        <c:noMultiLvlLbl val="0"/>
      </c:catAx>
      <c:valAx>
        <c:axId val="277189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35454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Sheet2!$E$6</c:f>
              <c:strCache>
                <c:ptCount val="1"/>
                <c:pt idx="0">
                  <c:v>Supply Chain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Sheet2!$D$7:$D$18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Sheet2!$E$7:$E$18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0</c:v>
                </c:pt>
                <c:pt idx="6">
                  <c:v>2</c:v>
                </c:pt>
                <c:pt idx="7">
                  <c:v>6</c:v>
                </c:pt>
                <c:pt idx="8">
                  <c:v>3</c:v>
                </c:pt>
                <c:pt idx="9">
                  <c:v>3</c:v>
                </c:pt>
                <c:pt idx="10">
                  <c:v>5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8D-C946-9B09-A3F3B7B41E97}"/>
            </c:ext>
          </c:extLst>
        </c:ser>
        <c:ser>
          <c:idx val="1"/>
          <c:order val="1"/>
          <c:tx>
            <c:strRef>
              <c:f>Sheet2!$F$6</c:f>
              <c:strCache>
                <c:ptCount val="1"/>
                <c:pt idx="0">
                  <c:v>Ecosystem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Sheet2!$D$7:$D$18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Sheet2!$F$7:$F$18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4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8D-C946-9B09-A3F3B7B41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28754159"/>
        <c:axId val="1428803919"/>
      </c:barChart>
      <c:catAx>
        <c:axId val="14287541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8803919"/>
        <c:crosses val="autoZero"/>
        <c:auto val="1"/>
        <c:lblAlgn val="ctr"/>
        <c:lblOffset val="100"/>
        <c:noMultiLvlLbl val="0"/>
      </c:catAx>
      <c:valAx>
        <c:axId val="1428803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87541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E1D65-32C4-9B4D-9621-31F5C1886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E8B041-7B71-BB44-AC27-284F7A748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47558-E4A9-7A48-94EB-8BF71170E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0B6A7-2D66-1741-9C7E-F3E27B2DD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1E7E9-2186-8F48-834B-67550EB8B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82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82F79-DA3A-FC41-ABB5-EF029A04F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F72F4-08A0-0043-95B7-530AD9048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9E596-C65A-0544-AA56-67EDBDD0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31499-B7EA-C847-87B9-435AF59EF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811E0-B80C-D24A-9F66-DD5341D03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822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592B9-EFD1-FD48-8D56-4CCADFA990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869063-2EA7-1545-B6A4-D36DE48C7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607AE-5598-0B4B-B722-E64B01E7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FC43D-44A8-A341-B2C9-95A83C70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E3557-2E1E-1446-B285-BD4C880E7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77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C7739-B1CC-4240-8E89-31B95BD8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4DB75-4436-2A40-9D8B-86B487C1D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73E62-A13F-7E4D-B602-9ACEF945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21ED2-3EF4-D140-A46E-15C851AA2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D3A42-1142-3F47-885B-4DB23BE19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62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C2907-3D8D-3048-9490-575F98A1B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DF4FA-8FDF-E843-86F2-4DB209E98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0E872-FC9D-0A40-9A11-256D184A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F0724-6E78-5F49-9BED-CD1CB574D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8EB57-3C89-0E43-BC81-D65BB8DBD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12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37F2E-248E-8544-B80F-B13078111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776FF-8661-2C47-A8B6-EA7F75FB4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BA0B66-DF5E-EA49-A3D4-9A3C40B28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95D57-613F-884F-B1EB-8A09C59A3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D9F9E-B6E3-874D-851E-975BC55F2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86468-5806-1F4B-BF36-BB37150B7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947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73F68-1BBE-B847-9AA7-A6AB62FCC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BCEFEF-846F-5745-B13C-C01F92F5C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123E4E-4F8C-794B-B7F8-23E9B7A00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6D6B7C-78A0-8B4D-8FC5-61876F498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A2D81C-E8EE-0848-931B-2D547C9F6E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0DE985-4220-EB46-A15F-9FB75564A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7E6644-1F1A-2942-A5EF-21725E16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DCB3B5-E967-CB43-BC84-F451DF45E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73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684E1-CC1F-3040-B4C8-566C96B3F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E84E1C-EF33-1740-A554-C8E08AA97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B4509C-CE27-D14C-AEA4-447053696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3ADBF5-5A3F-BD47-ADA7-EA0866F8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22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E7FBA-64EE-A64C-9E07-FF1E4D79A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13116D-44FA-5E4A-A5B0-4CC0B6C31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521331-81A1-4B4E-B7EE-1C49C6C0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27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BD32-57E9-434D-AB3E-660A59D21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39558-1250-8F48-BBBF-C27EF4942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E380D-3767-6542-A3FE-524D8A537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15CC3-78D7-7A49-B6B8-4B3CD3272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B9818-0018-224E-B45D-756A04AC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9C0E4-2704-254B-BC9C-C696A5311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128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0B799-B917-D041-8139-025F3BD21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5BB04D-E774-7743-88D4-EE9CC8831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6CA3E-7596-4B41-9386-2C11296E4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CD0F2B-AE15-5146-ACE1-6FE8184F0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37CF2-C845-4345-86BB-81F276040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2831B-D129-8140-9317-C4CED33D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79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D75B54-EDB8-284D-A30D-C82AE6232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8E48C-2011-5544-94A9-D29254185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66844-5165-8F44-8660-9C2D676036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50832-03F7-4148-8876-038CD0510EE3}" type="datetimeFigureOut">
              <a:rPr lang="en-GB" smtClean="0"/>
              <a:t>25/08/2022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760E6-0336-4044-9FFB-5FFD6F327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F12E2-5BEB-6449-B4C5-5A120FC31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640C1-DE04-EE46-8F40-F58FC33723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95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792DEADE-F33E-B94B-82D3-D2869800DA39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5856664" y="1541731"/>
            <a:ext cx="1394" cy="19783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8486564-9652-7342-80A2-62C0D9779D0F}"/>
              </a:ext>
            </a:extLst>
          </p:cNvPr>
          <p:cNvSpPr txBox="1"/>
          <p:nvPr/>
        </p:nvSpPr>
        <p:spPr>
          <a:xfrm>
            <a:off x="3904833" y="185462"/>
            <a:ext cx="3906447" cy="6037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Setting the research objectives:</a:t>
            </a:r>
          </a:p>
          <a:p>
            <a:pPr marL="197796" indent="-197796" algn="ctr">
              <a:buFontTx/>
              <a:buChar char="-"/>
            </a:pPr>
            <a:r>
              <a:rPr lang="en-GB" sz="831" dirty="0"/>
              <a:t>Draw further insights from the servitization, hybrid offering, product service system and service infusion literature to understand current trends and knowledge stocks and provide future research directions.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B3F817-A8EC-A948-BBF8-0FF806DF1508}"/>
              </a:ext>
            </a:extLst>
          </p:cNvPr>
          <p:cNvSpPr txBox="1"/>
          <p:nvPr/>
        </p:nvSpPr>
        <p:spPr>
          <a:xfrm>
            <a:off x="3904834" y="1065831"/>
            <a:ext cx="3906447" cy="4759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Defining the conceptual boundaries:</a:t>
            </a:r>
          </a:p>
          <a:p>
            <a:pPr marL="197796" indent="-197796" algn="ctr">
              <a:buFontTx/>
              <a:buChar char="-"/>
            </a:pPr>
            <a:r>
              <a:rPr lang="en-GB" sz="831" dirty="0"/>
              <a:t>Broad definition of servitization, including hybrid offerings, service infusion etc</a:t>
            </a:r>
          </a:p>
          <a:p>
            <a:pPr algn="ctr"/>
            <a:r>
              <a:rPr lang="en-GB" sz="831" dirty="0"/>
              <a:t>- Inclusion of all contexts servitization is studied, not just manufacturing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97637F-E92D-3B4F-9DB7-D50C3C37824A}"/>
              </a:ext>
            </a:extLst>
          </p:cNvPr>
          <p:cNvSpPr txBox="1"/>
          <p:nvPr/>
        </p:nvSpPr>
        <p:spPr>
          <a:xfrm>
            <a:off x="5188567" y="2214233"/>
            <a:ext cx="1337123" cy="987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Search terms (examples): </a:t>
            </a:r>
          </a:p>
          <a:p>
            <a:pPr marL="171450" indent="-171450" algn="ctr">
              <a:buFontTx/>
              <a:buChar char="-"/>
            </a:pPr>
            <a:r>
              <a:rPr lang="en-GB" sz="831" dirty="0"/>
              <a:t>Servitization OR product service system OR service infusion OR hybrid offering AND supply chain OR ecosystem</a:t>
            </a:r>
          </a:p>
          <a:p>
            <a:pPr marL="171450" indent="-171450" algn="ctr">
              <a:buFontTx/>
              <a:buChar char="-"/>
            </a:pPr>
            <a:endParaRPr lang="en-GB" sz="83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1154CE-B740-384D-B380-F3E09B49A284}"/>
              </a:ext>
            </a:extLst>
          </p:cNvPr>
          <p:cNvSpPr txBox="1"/>
          <p:nvPr/>
        </p:nvSpPr>
        <p:spPr>
          <a:xfrm>
            <a:off x="3896352" y="2216572"/>
            <a:ext cx="1207312" cy="987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GB" sz="831" b="1" dirty="0"/>
              <a:t>Search boundaries (example):</a:t>
            </a:r>
          </a:p>
          <a:p>
            <a:pPr marL="197796" indent="-197796" algn="ctr">
              <a:buFontTx/>
              <a:buChar char="-"/>
            </a:pPr>
            <a:r>
              <a:rPr lang="en-GB" sz="831" dirty="0"/>
              <a:t>Specified disciplines according to CABS journal ranking guide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1A3C67-7562-594F-82B8-2F387A5DCAA7}"/>
              </a:ext>
            </a:extLst>
          </p:cNvPr>
          <p:cNvSpPr txBox="1"/>
          <p:nvPr/>
        </p:nvSpPr>
        <p:spPr>
          <a:xfrm>
            <a:off x="6588303" y="2214233"/>
            <a:ext cx="1207312" cy="987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GB" sz="831" b="1" dirty="0"/>
          </a:p>
          <a:p>
            <a:pPr algn="ctr"/>
            <a:endParaRPr lang="en-GB" sz="831" b="1" dirty="0"/>
          </a:p>
          <a:p>
            <a:pPr algn="ctr"/>
            <a:r>
              <a:rPr lang="en-GB" sz="831" b="1" dirty="0"/>
              <a:t>Timeframe:</a:t>
            </a:r>
          </a:p>
          <a:p>
            <a:pPr marL="197796" indent="-197796" algn="ctr">
              <a:buFontTx/>
              <a:buChar char="-"/>
            </a:pPr>
            <a:r>
              <a:rPr lang="en-GB" sz="831" dirty="0"/>
              <a:t>January 1</a:t>
            </a:r>
            <a:r>
              <a:rPr lang="en-GB" sz="831" baseline="30000" dirty="0"/>
              <a:t>st</a:t>
            </a:r>
            <a:r>
              <a:rPr lang="en-GB" sz="831" dirty="0"/>
              <a:t> 2010 – April 30</a:t>
            </a:r>
            <a:r>
              <a:rPr lang="en-GB" sz="831" baseline="30000" dirty="0"/>
              <a:t>th</a:t>
            </a:r>
            <a:r>
              <a:rPr lang="en-GB" sz="831" dirty="0"/>
              <a:t> 2021</a:t>
            </a:r>
          </a:p>
          <a:p>
            <a:pPr marL="197796" indent="-197796" algn="ctr">
              <a:buFontTx/>
              <a:buChar char="-"/>
            </a:pPr>
            <a:endParaRPr lang="en-GB" sz="831" dirty="0"/>
          </a:p>
          <a:p>
            <a:pPr marL="197796" indent="-197796" algn="ctr">
              <a:buFontTx/>
              <a:buChar char="-"/>
            </a:pPr>
            <a:endParaRPr lang="en-GB" sz="83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FC3C79-1B48-1944-BC39-DF504FAA9A38}"/>
              </a:ext>
            </a:extLst>
          </p:cNvPr>
          <p:cNvSpPr txBox="1"/>
          <p:nvPr/>
        </p:nvSpPr>
        <p:spPr>
          <a:xfrm>
            <a:off x="3902049" y="4156613"/>
            <a:ext cx="3909232" cy="3480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Validating search results:</a:t>
            </a:r>
          </a:p>
          <a:p>
            <a:pPr algn="ctr"/>
            <a:r>
              <a:rPr lang="en-GB" sz="831" dirty="0"/>
              <a:t>Google scholar comparison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F05FD4-C7BD-E34F-B16F-1544D96FA146}"/>
              </a:ext>
            </a:extLst>
          </p:cNvPr>
          <p:cNvSpPr txBox="1"/>
          <p:nvPr/>
        </p:nvSpPr>
        <p:spPr>
          <a:xfrm>
            <a:off x="3906490" y="4859714"/>
            <a:ext cx="1251891" cy="4759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Independent data coding:</a:t>
            </a:r>
          </a:p>
          <a:p>
            <a:pPr algn="ctr"/>
            <a:r>
              <a:rPr lang="en-GB" sz="831" dirty="0"/>
              <a:t>- Researcher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CDA7F9-C7A3-E840-B69C-93C9F72CBB48}"/>
              </a:ext>
            </a:extLst>
          </p:cNvPr>
          <p:cNvSpPr txBox="1"/>
          <p:nvPr/>
        </p:nvSpPr>
        <p:spPr>
          <a:xfrm>
            <a:off x="3906489" y="5638648"/>
            <a:ext cx="3911416" cy="6037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Validating data coding:</a:t>
            </a:r>
          </a:p>
          <a:p>
            <a:pPr marL="197796" indent="-197796" algn="ctr">
              <a:buFontTx/>
              <a:buChar char="-"/>
            </a:pPr>
            <a:r>
              <a:rPr lang="en-GB" sz="831" dirty="0"/>
              <a:t>Cross-checking coding results between the three researchers</a:t>
            </a:r>
          </a:p>
          <a:p>
            <a:pPr marL="197796" indent="-197796" algn="ctr">
              <a:buFontTx/>
              <a:buChar char="-"/>
            </a:pPr>
            <a:r>
              <a:rPr lang="en-GB" sz="831" dirty="0"/>
              <a:t>Revisiting and discussing articles where disagreement was present</a:t>
            </a:r>
          </a:p>
          <a:p>
            <a:pPr algn="ctr"/>
            <a:r>
              <a:rPr lang="en-GB" sz="831" dirty="0"/>
              <a:t>- Ensuring inter-rater reliability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11AEFB-E89F-A142-9ECD-57B109C4A83D}"/>
              </a:ext>
            </a:extLst>
          </p:cNvPr>
          <p:cNvSpPr txBox="1"/>
          <p:nvPr/>
        </p:nvSpPr>
        <p:spPr>
          <a:xfrm>
            <a:off x="6566014" y="4868508"/>
            <a:ext cx="1251891" cy="4759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Independent data coding:</a:t>
            </a:r>
          </a:p>
          <a:p>
            <a:pPr algn="ctr"/>
            <a:r>
              <a:rPr lang="en-GB" sz="831"/>
              <a:t>- Researcher </a:t>
            </a:r>
            <a:r>
              <a:rPr lang="en-GB" sz="831" dirty="0"/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51F426-B332-2B4C-B962-18902938FE13}"/>
              </a:ext>
            </a:extLst>
          </p:cNvPr>
          <p:cNvSpPr txBox="1"/>
          <p:nvPr/>
        </p:nvSpPr>
        <p:spPr>
          <a:xfrm>
            <a:off x="5137188" y="1699805"/>
            <a:ext cx="1436770" cy="220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31" b="1" dirty="0"/>
              <a:t>Setting the inclusion criteria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B995B4B-A091-D44F-B58A-39E1C73B5CF4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5858057" y="789217"/>
            <a:ext cx="1" cy="27661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521DEB6-D993-5846-BCEE-A2E0CFDCC25B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 flipH="1">
            <a:off x="4532436" y="4504657"/>
            <a:ext cx="1324229" cy="35505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516D4B2-6F2A-3045-AF1E-FADAA81FC074}"/>
              </a:ext>
            </a:extLst>
          </p:cNvPr>
          <p:cNvCxnSpPr>
            <a:cxnSpLocks/>
            <a:stCxn id="10" idx="2"/>
            <a:endCxn id="14" idx="0"/>
          </p:cNvCxnSpPr>
          <p:nvPr/>
        </p:nvCxnSpPr>
        <p:spPr>
          <a:xfrm>
            <a:off x="5856665" y="4504657"/>
            <a:ext cx="1335295" cy="36385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0D05A3F-C4D6-7446-855B-026518B341BF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4532436" y="5335614"/>
            <a:ext cx="0" cy="30303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CC7C569-D501-1E4A-895A-F2652FDAE60C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7191960" y="5344408"/>
            <a:ext cx="0" cy="29424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59F0A68-95FC-0D4C-9E18-2F690292F0C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4500008" y="3203894"/>
            <a:ext cx="0" cy="34155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0567D45-9474-6D47-AA60-B8E8C4F574D1}"/>
              </a:ext>
            </a:extLst>
          </p:cNvPr>
          <p:cNvCxnSpPr>
            <a:cxnSpLocks/>
          </p:cNvCxnSpPr>
          <p:nvPr/>
        </p:nvCxnSpPr>
        <p:spPr>
          <a:xfrm>
            <a:off x="7191960" y="3201555"/>
            <a:ext cx="0" cy="34389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BC44884-E012-0443-B378-C2052AF89081}"/>
              </a:ext>
            </a:extLst>
          </p:cNvPr>
          <p:cNvCxnSpPr>
            <a:cxnSpLocks/>
          </p:cNvCxnSpPr>
          <p:nvPr/>
        </p:nvCxnSpPr>
        <p:spPr>
          <a:xfrm>
            <a:off x="4500008" y="3545447"/>
            <a:ext cx="2691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69C75F6-F75D-E14D-8393-F5A869248F71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4500008" y="1992753"/>
            <a:ext cx="0" cy="22381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68EB10B-E17B-5844-8C4E-0020A7EB3FD3}"/>
              </a:ext>
            </a:extLst>
          </p:cNvPr>
          <p:cNvCxnSpPr>
            <a:cxnSpLocks/>
            <a:stCxn id="15" idx="2"/>
            <a:endCxn id="6" idx="0"/>
          </p:cNvCxnSpPr>
          <p:nvPr/>
        </p:nvCxnSpPr>
        <p:spPr>
          <a:xfrm>
            <a:off x="5855573" y="1919993"/>
            <a:ext cx="1556" cy="29424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67F0B95-4740-3F4D-96C2-400AF9A8F7EF}"/>
              </a:ext>
            </a:extLst>
          </p:cNvPr>
          <p:cNvCxnSpPr>
            <a:cxnSpLocks/>
          </p:cNvCxnSpPr>
          <p:nvPr/>
        </p:nvCxnSpPr>
        <p:spPr>
          <a:xfrm>
            <a:off x="7214249" y="1992753"/>
            <a:ext cx="0" cy="21840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FF0373F-F5F6-8D45-85F9-288941D34C0B}"/>
              </a:ext>
            </a:extLst>
          </p:cNvPr>
          <p:cNvCxnSpPr>
            <a:cxnSpLocks/>
          </p:cNvCxnSpPr>
          <p:nvPr/>
        </p:nvCxnSpPr>
        <p:spPr>
          <a:xfrm>
            <a:off x="4505705" y="1992753"/>
            <a:ext cx="270854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42C3B535-26F6-E849-B5E1-CCAA9659C282}"/>
              </a:ext>
            </a:extLst>
          </p:cNvPr>
          <p:cNvSpPr txBox="1"/>
          <p:nvPr/>
        </p:nvSpPr>
        <p:spPr>
          <a:xfrm>
            <a:off x="5230718" y="4874719"/>
            <a:ext cx="1251891" cy="4759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Independent data coding:</a:t>
            </a:r>
          </a:p>
          <a:p>
            <a:pPr algn="ctr"/>
            <a:r>
              <a:rPr lang="en-GB" sz="831" dirty="0"/>
              <a:t>- Researcher B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A9B2F04-B879-3C4F-A742-2A8AF4B75B6D}"/>
              </a:ext>
            </a:extLst>
          </p:cNvPr>
          <p:cNvSpPr txBox="1"/>
          <p:nvPr/>
        </p:nvSpPr>
        <p:spPr>
          <a:xfrm>
            <a:off x="3902049" y="3718019"/>
            <a:ext cx="3909232" cy="2201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31" b="1" dirty="0"/>
              <a:t>Apply the exclusion criteria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B573AF31-CBAE-C444-94E4-7201E0865578}"/>
              </a:ext>
            </a:extLst>
          </p:cNvPr>
          <p:cNvCxnSpPr>
            <a:cxnSpLocks/>
            <a:stCxn id="10" idx="2"/>
            <a:endCxn id="33" idx="0"/>
          </p:cNvCxnSpPr>
          <p:nvPr/>
        </p:nvCxnSpPr>
        <p:spPr>
          <a:xfrm flipH="1">
            <a:off x="5856664" y="4504657"/>
            <a:ext cx="1" cy="37006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1139B954-FF63-174F-A417-63CE4BB4558B}"/>
              </a:ext>
            </a:extLst>
          </p:cNvPr>
          <p:cNvCxnSpPr>
            <a:cxnSpLocks/>
            <a:stCxn id="33" idx="2"/>
            <a:endCxn id="13" idx="0"/>
          </p:cNvCxnSpPr>
          <p:nvPr/>
        </p:nvCxnSpPr>
        <p:spPr>
          <a:xfrm>
            <a:off x="5856664" y="5350619"/>
            <a:ext cx="5533" cy="28802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11BB7D6-7A28-F641-95D5-2D49D749FB89}"/>
              </a:ext>
            </a:extLst>
          </p:cNvPr>
          <p:cNvCxnSpPr>
            <a:cxnSpLocks/>
            <a:stCxn id="69" idx="2"/>
            <a:endCxn id="10" idx="0"/>
          </p:cNvCxnSpPr>
          <p:nvPr/>
        </p:nvCxnSpPr>
        <p:spPr>
          <a:xfrm>
            <a:off x="5856665" y="3938207"/>
            <a:ext cx="0" cy="21840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6A913D2D-9CFC-4C4A-8C90-66278B522DBD}"/>
              </a:ext>
            </a:extLst>
          </p:cNvPr>
          <p:cNvCxnSpPr>
            <a:cxnSpLocks/>
            <a:stCxn id="6" idx="2"/>
            <a:endCxn id="69" idx="0"/>
          </p:cNvCxnSpPr>
          <p:nvPr/>
        </p:nvCxnSpPr>
        <p:spPr>
          <a:xfrm flipH="1">
            <a:off x="5856665" y="3201555"/>
            <a:ext cx="464" cy="51646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9C8D002-7AF2-6247-97B3-4C196D1A55C2}"/>
              </a:ext>
            </a:extLst>
          </p:cNvPr>
          <p:cNvSpPr/>
          <p:nvPr/>
        </p:nvSpPr>
        <p:spPr>
          <a:xfrm>
            <a:off x="3899865" y="6353730"/>
            <a:ext cx="3911416" cy="475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46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Figure 1. Overview of the SLR process adapted from Wang &amp; </a:t>
            </a:r>
            <a:r>
              <a:rPr lang="en-GB" sz="1246" b="1" i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Chugh</a:t>
            </a:r>
            <a:r>
              <a:rPr lang="en-GB" sz="1246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(2014).</a:t>
            </a:r>
            <a:endParaRPr lang="en-GB" sz="1246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42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D6AC2E-D322-C248-A717-E0C5F64B46E9}"/>
              </a:ext>
            </a:extLst>
          </p:cNvPr>
          <p:cNvSpPr/>
          <p:nvPr/>
        </p:nvSpPr>
        <p:spPr>
          <a:xfrm>
            <a:off x="3048000" y="531464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Figure 2. Distribution of supply chain and ecosystem research within servitization (2010-2021).</a:t>
            </a:r>
            <a:endParaRPr lang="en-GB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8DB9431-524F-F54D-9A95-686155324E93}"/>
              </a:ext>
            </a:extLst>
          </p:cNvPr>
          <p:cNvGraphicFramePr>
            <a:graphicFrameLocks/>
          </p:cNvGraphicFramePr>
          <p:nvPr/>
        </p:nvGraphicFramePr>
        <p:xfrm>
          <a:off x="3810000" y="2051050"/>
          <a:ext cx="4572000" cy="2755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864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94B2CC-B294-564B-8663-2E853976D34F}"/>
              </a:ext>
            </a:extLst>
          </p:cNvPr>
          <p:cNvSpPr/>
          <p:nvPr/>
        </p:nvSpPr>
        <p:spPr>
          <a:xfrm>
            <a:off x="3048000" y="499401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ctr"/>
            <a:r>
              <a:rPr lang="en-GB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Figure 3. Distribution by topic within servitization (2010-2021).</a:t>
            </a:r>
            <a:endParaRPr lang="en-GB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EEF4E41-54E8-8A45-B14E-B012725F02C7}"/>
              </a:ext>
            </a:extLst>
          </p:cNvPr>
          <p:cNvGraphicFramePr>
            <a:graphicFrameLocks/>
          </p:cNvGraphicFramePr>
          <p:nvPr/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676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3D0155-8C0C-E84B-8B6E-3DB8E7AE2D0F}"/>
              </a:ext>
            </a:extLst>
          </p:cNvPr>
          <p:cNvSpPr/>
          <p:nvPr/>
        </p:nvSpPr>
        <p:spPr>
          <a:xfrm>
            <a:off x="3048000" y="610076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Figure 5. Relationships studied within </a:t>
            </a:r>
            <a:r>
              <a:rPr lang="en-GB" b="1" i="1" dirty="0" err="1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servitized</a:t>
            </a:r>
            <a:r>
              <a:rPr lang="en-GB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supply chains and ecosystems</a:t>
            </a:r>
            <a:endParaRPr lang="en-GB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0E9237A-7C87-9C48-BE3E-E45DB3B41273}"/>
              </a:ext>
            </a:extLst>
          </p:cNvPr>
          <p:cNvSpPr/>
          <p:nvPr/>
        </p:nvSpPr>
        <p:spPr>
          <a:xfrm>
            <a:off x="2832448" y="202746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Customer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9404059-1530-6C45-A6AA-C1919786C81F}"/>
              </a:ext>
            </a:extLst>
          </p:cNvPr>
          <p:cNvSpPr/>
          <p:nvPr/>
        </p:nvSpPr>
        <p:spPr>
          <a:xfrm>
            <a:off x="342378" y="202746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Provider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DC0860B-2A82-3443-9AE3-A8130CE45D11}"/>
              </a:ext>
            </a:extLst>
          </p:cNvPr>
          <p:cNvSpPr/>
          <p:nvPr/>
        </p:nvSpPr>
        <p:spPr>
          <a:xfrm>
            <a:off x="342378" y="918816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Provider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3A952B7-FA61-1745-9C1E-B22F5AAAA8A9}"/>
              </a:ext>
            </a:extLst>
          </p:cNvPr>
          <p:cNvSpPr/>
          <p:nvPr/>
        </p:nvSpPr>
        <p:spPr>
          <a:xfrm>
            <a:off x="2832448" y="918816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Service Partner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3C782D-1D2F-8140-8811-8B0FD606053C}"/>
              </a:ext>
            </a:extLst>
          </p:cNvPr>
          <p:cNvSpPr/>
          <p:nvPr/>
        </p:nvSpPr>
        <p:spPr>
          <a:xfrm>
            <a:off x="342378" y="1666297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Supplier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CBFE0A4-8B3A-AA43-91C2-46C029AD248E}"/>
              </a:ext>
            </a:extLst>
          </p:cNvPr>
          <p:cNvSpPr/>
          <p:nvPr/>
        </p:nvSpPr>
        <p:spPr>
          <a:xfrm>
            <a:off x="2832448" y="1658990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Provider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683D7C6-B076-2945-B0A2-67339F84435C}"/>
              </a:ext>
            </a:extLst>
          </p:cNvPr>
          <p:cNvCxnSpPr>
            <a:stCxn id="6" idx="6"/>
            <a:endCxn id="5" idx="2"/>
          </p:cNvCxnSpPr>
          <p:nvPr/>
        </p:nvCxnSpPr>
        <p:spPr>
          <a:xfrm>
            <a:off x="1906566" y="512570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70CC2DB-29B0-154B-871B-D1EEA02B691C}"/>
              </a:ext>
            </a:extLst>
          </p:cNvPr>
          <p:cNvCxnSpPr/>
          <p:nvPr/>
        </p:nvCxnSpPr>
        <p:spPr>
          <a:xfrm>
            <a:off x="1906566" y="1246580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B3DBBD3-05C1-5C40-BF36-47A356197214}"/>
              </a:ext>
            </a:extLst>
          </p:cNvPr>
          <p:cNvCxnSpPr/>
          <p:nvPr/>
        </p:nvCxnSpPr>
        <p:spPr>
          <a:xfrm>
            <a:off x="1906566" y="1989036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45DA8F-381B-0442-A2B1-DA73D7BD949F}"/>
              </a:ext>
            </a:extLst>
          </p:cNvPr>
          <p:cNvSpPr/>
          <p:nvPr/>
        </p:nvSpPr>
        <p:spPr>
          <a:xfrm>
            <a:off x="-626563" y="235502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Dyadic Relationships</a:t>
            </a:r>
            <a:endParaRPr lang="en-GB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480DC8F-DC82-B046-B930-FB23ECE2B4C3}"/>
              </a:ext>
            </a:extLst>
          </p:cNvPr>
          <p:cNvSpPr/>
          <p:nvPr/>
        </p:nvSpPr>
        <p:spPr>
          <a:xfrm>
            <a:off x="5599135" y="235807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Triadic Relationships</a:t>
            </a:r>
            <a:endParaRPr lang="en-GB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D48D5EB-A503-1C48-834B-37CCA2F8C72F}"/>
              </a:ext>
            </a:extLst>
          </p:cNvPr>
          <p:cNvSpPr/>
          <p:nvPr/>
        </p:nvSpPr>
        <p:spPr>
          <a:xfrm>
            <a:off x="3048000" y="56815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 i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Ecosystem Relationships</a:t>
            </a:r>
            <a:endParaRPr lang="en-GB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4F4457C-A713-EC43-A981-344AE32021B2}"/>
              </a:ext>
            </a:extLst>
          </p:cNvPr>
          <p:cNvSpPr/>
          <p:nvPr/>
        </p:nvSpPr>
        <p:spPr>
          <a:xfrm>
            <a:off x="10472019" y="208993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Customer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7E20FEE-3C95-8749-B4FA-F20A29E78C22}"/>
              </a:ext>
            </a:extLst>
          </p:cNvPr>
          <p:cNvSpPr/>
          <p:nvPr/>
        </p:nvSpPr>
        <p:spPr>
          <a:xfrm>
            <a:off x="7981949" y="208993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Provider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29EF93E-6521-BE4A-BDDB-014166646EAC}"/>
              </a:ext>
            </a:extLst>
          </p:cNvPr>
          <p:cNvCxnSpPr>
            <a:stCxn id="19" idx="6"/>
            <a:endCxn id="18" idx="2"/>
          </p:cNvCxnSpPr>
          <p:nvPr/>
        </p:nvCxnSpPr>
        <p:spPr>
          <a:xfrm>
            <a:off x="9546137" y="518817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9F667229-9596-8D42-BA00-9CD84534F5C1}"/>
              </a:ext>
            </a:extLst>
          </p:cNvPr>
          <p:cNvSpPr/>
          <p:nvPr/>
        </p:nvSpPr>
        <p:spPr>
          <a:xfrm>
            <a:off x="5491879" y="208992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Supplier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248BE93-627D-1448-B437-226C525C0974}"/>
              </a:ext>
            </a:extLst>
          </p:cNvPr>
          <p:cNvCxnSpPr/>
          <p:nvPr/>
        </p:nvCxnSpPr>
        <p:spPr>
          <a:xfrm>
            <a:off x="7056067" y="534504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33940FFC-59A0-244F-81E9-3A4F011BA5C7}"/>
              </a:ext>
            </a:extLst>
          </p:cNvPr>
          <p:cNvSpPr/>
          <p:nvPr/>
        </p:nvSpPr>
        <p:spPr>
          <a:xfrm>
            <a:off x="10472019" y="927888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Customer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E55D11D-5BEA-8B4E-87C8-857B21592FCF}"/>
              </a:ext>
            </a:extLst>
          </p:cNvPr>
          <p:cNvSpPr/>
          <p:nvPr/>
        </p:nvSpPr>
        <p:spPr>
          <a:xfrm>
            <a:off x="7981949" y="927888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Service Partner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D70F7E4-BB6D-404A-B7D5-61EB97A3CC02}"/>
              </a:ext>
            </a:extLst>
          </p:cNvPr>
          <p:cNvCxnSpPr>
            <a:stCxn id="24" idx="6"/>
            <a:endCxn id="23" idx="2"/>
          </p:cNvCxnSpPr>
          <p:nvPr/>
        </p:nvCxnSpPr>
        <p:spPr>
          <a:xfrm>
            <a:off x="9546137" y="1237712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8BFD7BA4-F8A2-7949-B207-26DCBF2FE1D0}"/>
              </a:ext>
            </a:extLst>
          </p:cNvPr>
          <p:cNvSpPr/>
          <p:nvPr/>
        </p:nvSpPr>
        <p:spPr>
          <a:xfrm>
            <a:off x="5491879" y="915683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Provider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A696FF6-DDAC-AE43-92A4-A4E28078306A}"/>
              </a:ext>
            </a:extLst>
          </p:cNvPr>
          <p:cNvCxnSpPr/>
          <p:nvPr/>
        </p:nvCxnSpPr>
        <p:spPr>
          <a:xfrm>
            <a:off x="7056067" y="1241195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0A838123-4269-E045-9D26-C654551764C7}"/>
              </a:ext>
            </a:extLst>
          </p:cNvPr>
          <p:cNvSpPr/>
          <p:nvPr/>
        </p:nvSpPr>
        <p:spPr>
          <a:xfrm>
            <a:off x="10449577" y="1658990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Service Partner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FCC5384-4E04-444A-92BA-69518C301F03}"/>
              </a:ext>
            </a:extLst>
          </p:cNvPr>
          <p:cNvSpPr/>
          <p:nvPr/>
        </p:nvSpPr>
        <p:spPr>
          <a:xfrm>
            <a:off x="7959507" y="1658990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Subsidiary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3C73629-9331-B747-889E-A846A7054DD2}"/>
              </a:ext>
            </a:extLst>
          </p:cNvPr>
          <p:cNvCxnSpPr>
            <a:stCxn id="29" idx="6"/>
            <a:endCxn id="28" idx="2"/>
          </p:cNvCxnSpPr>
          <p:nvPr/>
        </p:nvCxnSpPr>
        <p:spPr>
          <a:xfrm>
            <a:off x="9523695" y="1968814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37E9380F-696A-2C44-B3A0-2D1352E963FC}"/>
              </a:ext>
            </a:extLst>
          </p:cNvPr>
          <p:cNvSpPr/>
          <p:nvPr/>
        </p:nvSpPr>
        <p:spPr>
          <a:xfrm>
            <a:off x="5469437" y="1646785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Provider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DE1B07B-E652-2B4B-92B6-BB644E4119C9}"/>
              </a:ext>
            </a:extLst>
          </p:cNvPr>
          <p:cNvCxnSpPr/>
          <p:nvPr/>
        </p:nvCxnSpPr>
        <p:spPr>
          <a:xfrm>
            <a:off x="7033625" y="1972297"/>
            <a:ext cx="9258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A53A01E3-3909-7848-AEF3-A54CE87B62D3}"/>
              </a:ext>
            </a:extLst>
          </p:cNvPr>
          <p:cNvSpPr/>
          <p:nvPr/>
        </p:nvSpPr>
        <p:spPr>
          <a:xfrm>
            <a:off x="10393992" y="3571124"/>
            <a:ext cx="1708499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Customer(s)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8C3B269-92CF-4748-95F8-033B21F08339}"/>
              </a:ext>
            </a:extLst>
          </p:cNvPr>
          <p:cNvSpPr/>
          <p:nvPr/>
        </p:nvSpPr>
        <p:spPr>
          <a:xfrm>
            <a:off x="4812864" y="3636073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Supplier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EF57020-1FAF-AD49-9060-3131C4403C63}"/>
              </a:ext>
            </a:extLst>
          </p:cNvPr>
          <p:cNvSpPr/>
          <p:nvPr/>
        </p:nvSpPr>
        <p:spPr>
          <a:xfrm>
            <a:off x="6673240" y="3636073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Provider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F440794-3225-4C42-8DD7-BAE68353C71C}"/>
              </a:ext>
            </a:extLst>
          </p:cNvPr>
          <p:cNvSpPr/>
          <p:nvPr/>
        </p:nvSpPr>
        <p:spPr>
          <a:xfrm>
            <a:off x="8533616" y="3595631"/>
            <a:ext cx="156418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Intermediary(ies)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681EAD5-AFCA-8945-98A5-482F6DAF277C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6362699" y="3945897"/>
            <a:ext cx="310541" cy="77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551985ED-B9EC-764C-BB2B-CEB02CEC0CB3}"/>
              </a:ext>
            </a:extLst>
          </p:cNvPr>
          <p:cNvCxnSpPr>
            <a:cxnSpLocks/>
          </p:cNvCxnSpPr>
          <p:nvPr/>
        </p:nvCxnSpPr>
        <p:spPr>
          <a:xfrm flipV="1">
            <a:off x="8230252" y="3935272"/>
            <a:ext cx="310541" cy="77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F63BD85-51E6-8647-8551-275C95C588D4}"/>
              </a:ext>
            </a:extLst>
          </p:cNvPr>
          <p:cNvCxnSpPr>
            <a:cxnSpLocks/>
          </p:cNvCxnSpPr>
          <p:nvPr/>
        </p:nvCxnSpPr>
        <p:spPr>
          <a:xfrm flipV="1">
            <a:off x="10083451" y="3905454"/>
            <a:ext cx="310541" cy="77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>
            <a:extLst>
              <a:ext uri="{FF2B5EF4-FFF2-40B4-BE49-F238E27FC236}">
                <a16:creationId xmlns:a16="http://schemas.microsoft.com/office/drawing/2014/main" id="{705EFB3F-C777-2943-8EAF-41D38D894393}"/>
              </a:ext>
            </a:extLst>
          </p:cNvPr>
          <p:cNvSpPr/>
          <p:nvPr/>
        </p:nvSpPr>
        <p:spPr>
          <a:xfrm>
            <a:off x="5729612" y="4532900"/>
            <a:ext cx="1670138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Technology Provider(s)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F4F3FD5-0E3A-7847-BD93-E13247B6F8EB}"/>
              </a:ext>
            </a:extLst>
          </p:cNvPr>
          <p:cNvSpPr/>
          <p:nvPr/>
        </p:nvSpPr>
        <p:spPr>
          <a:xfrm>
            <a:off x="8181843" y="4558773"/>
            <a:ext cx="2267734" cy="619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External Service Provider(s)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D7D873B-C470-5947-BC2D-4C08143B2862}"/>
              </a:ext>
            </a:extLst>
          </p:cNvPr>
          <p:cNvCxnSpPr>
            <a:stCxn id="45" idx="0"/>
            <a:endCxn id="39" idx="4"/>
          </p:cNvCxnSpPr>
          <p:nvPr/>
        </p:nvCxnSpPr>
        <p:spPr>
          <a:xfrm flipV="1">
            <a:off x="9315710" y="4215278"/>
            <a:ext cx="0" cy="3434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F3F5555-F663-C944-9160-381EF5845111}"/>
              </a:ext>
            </a:extLst>
          </p:cNvPr>
          <p:cNvCxnSpPr>
            <a:cxnSpLocks/>
            <a:stCxn id="44" idx="0"/>
            <a:endCxn id="39" idx="4"/>
          </p:cNvCxnSpPr>
          <p:nvPr/>
        </p:nvCxnSpPr>
        <p:spPr>
          <a:xfrm flipV="1">
            <a:off x="6564681" y="4215278"/>
            <a:ext cx="2751029" cy="317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838424A-77FD-E14E-8EE8-A75C162447FC}"/>
              </a:ext>
            </a:extLst>
          </p:cNvPr>
          <p:cNvCxnSpPr>
            <a:cxnSpLocks/>
            <a:stCxn id="44" idx="0"/>
            <a:endCxn id="35" idx="4"/>
          </p:cNvCxnSpPr>
          <p:nvPr/>
        </p:nvCxnSpPr>
        <p:spPr>
          <a:xfrm flipV="1">
            <a:off x="6564681" y="4255720"/>
            <a:ext cx="890653" cy="277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8928BBE-9E96-2849-BE42-116667B05E02}"/>
              </a:ext>
            </a:extLst>
          </p:cNvPr>
          <p:cNvCxnSpPr>
            <a:cxnSpLocks/>
            <a:stCxn id="44" idx="0"/>
            <a:endCxn id="34" idx="4"/>
          </p:cNvCxnSpPr>
          <p:nvPr/>
        </p:nvCxnSpPr>
        <p:spPr>
          <a:xfrm flipH="1" flipV="1">
            <a:off x="5594958" y="4255720"/>
            <a:ext cx="969723" cy="277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58C85271-9F6E-8642-9679-DC95E1DADBC8}"/>
              </a:ext>
            </a:extLst>
          </p:cNvPr>
          <p:cNvSpPr/>
          <p:nvPr/>
        </p:nvSpPr>
        <p:spPr>
          <a:xfrm>
            <a:off x="2689312" y="3259359"/>
            <a:ext cx="1657348" cy="874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Dealer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E31249B6-6B87-1946-95D5-F27827F61BC3}"/>
              </a:ext>
            </a:extLst>
          </p:cNvPr>
          <p:cNvSpPr/>
          <p:nvPr/>
        </p:nvSpPr>
        <p:spPr>
          <a:xfrm>
            <a:off x="311581" y="3263083"/>
            <a:ext cx="1708499" cy="874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Provider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371D6FB7-7AB3-6F48-BE42-C3144E2CCA63}"/>
              </a:ext>
            </a:extLst>
          </p:cNvPr>
          <p:cNvSpPr/>
          <p:nvPr/>
        </p:nvSpPr>
        <p:spPr>
          <a:xfrm>
            <a:off x="2662952" y="4622510"/>
            <a:ext cx="1710068" cy="8753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Customer(s)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8348ED30-E7FC-4B43-91B0-84D8790F2B5E}"/>
              </a:ext>
            </a:extLst>
          </p:cNvPr>
          <p:cNvSpPr/>
          <p:nvPr/>
        </p:nvSpPr>
        <p:spPr>
          <a:xfrm>
            <a:off x="310012" y="4646436"/>
            <a:ext cx="1710068" cy="827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External Service Provider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AC45B9B-6CAC-8241-8D53-04DBCAB1DF56}"/>
              </a:ext>
            </a:extLst>
          </p:cNvPr>
          <p:cNvCxnSpPr>
            <a:cxnSpLocks/>
            <a:stCxn id="59" idx="6"/>
            <a:endCxn id="60" idx="2"/>
          </p:cNvCxnSpPr>
          <p:nvPr/>
        </p:nvCxnSpPr>
        <p:spPr>
          <a:xfrm>
            <a:off x="2020080" y="3700224"/>
            <a:ext cx="642872" cy="1359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0984F88-37E1-934C-BB6E-C294527CBA54}"/>
              </a:ext>
            </a:extLst>
          </p:cNvPr>
          <p:cNvCxnSpPr>
            <a:cxnSpLocks/>
            <a:stCxn id="59" idx="6"/>
            <a:endCxn id="58" idx="2"/>
          </p:cNvCxnSpPr>
          <p:nvPr/>
        </p:nvCxnSpPr>
        <p:spPr>
          <a:xfrm flipV="1">
            <a:off x="2020080" y="3696500"/>
            <a:ext cx="669232" cy="37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2CEDC4E-0029-4B4A-B8F0-0CE0A5DF55CB}"/>
              </a:ext>
            </a:extLst>
          </p:cNvPr>
          <p:cNvCxnSpPr>
            <a:cxnSpLocks/>
            <a:stCxn id="61" idx="0"/>
            <a:endCxn id="59" idx="4"/>
          </p:cNvCxnSpPr>
          <p:nvPr/>
        </p:nvCxnSpPr>
        <p:spPr>
          <a:xfrm flipV="1">
            <a:off x="1165046" y="4137364"/>
            <a:ext cx="785" cy="5090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0BC69724-BFEB-6F4A-ADF7-64988553C758}"/>
              </a:ext>
            </a:extLst>
          </p:cNvPr>
          <p:cNvCxnSpPr>
            <a:cxnSpLocks/>
            <a:stCxn id="60" idx="0"/>
            <a:endCxn id="58" idx="4"/>
          </p:cNvCxnSpPr>
          <p:nvPr/>
        </p:nvCxnSpPr>
        <p:spPr>
          <a:xfrm flipV="1">
            <a:off x="3517986" y="4133640"/>
            <a:ext cx="0" cy="48887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B21A1D02-84CD-614F-9FF4-5F9216C8F671}"/>
              </a:ext>
            </a:extLst>
          </p:cNvPr>
          <p:cNvCxnSpPr>
            <a:cxnSpLocks/>
            <a:stCxn id="60" idx="2"/>
            <a:endCxn id="61" idx="6"/>
          </p:cNvCxnSpPr>
          <p:nvPr/>
        </p:nvCxnSpPr>
        <p:spPr>
          <a:xfrm flipH="1" flipV="1">
            <a:off x="2020080" y="5060172"/>
            <a:ext cx="642872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970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273</Words>
  <Application>Microsoft Office PowerPoint</Application>
  <PresentationFormat>Widescreen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O'brien</dc:creator>
  <cp:lastModifiedBy>Neil O'brien</cp:lastModifiedBy>
  <cp:revision>1</cp:revision>
  <dcterms:created xsi:type="dcterms:W3CDTF">2021-10-22T13:46:28Z</dcterms:created>
  <dcterms:modified xsi:type="dcterms:W3CDTF">2022-08-25T14:44:07Z</dcterms:modified>
</cp:coreProperties>
</file>